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>
      <p:cViewPr varScale="1">
        <p:scale>
          <a:sx n="71" d="100"/>
          <a:sy n="71" d="100"/>
        </p:scale>
        <p:origin x="323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317AA-6D95-49D7-8E60-BC3D2EB9F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A7E6B-EEF2-414A-9881-881BE32C8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40345-BBB0-4D18-8B13-6142568EA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AF592-DE3F-4FDA-BCDF-54CDE8510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02A00-BBE4-48F8-A5BA-DE394AC93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1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D6B53-6EBB-441D-88FF-796BC9088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83604F-0795-4947-9BB8-E8C18B72F9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8F53F-32D0-4704-BDAB-5013DFBA6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44927-0124-4B68-A26E-C6EDDC4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CE760-95C5-43F1-8FFF-4F4166053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4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E3FFC2-4EB9-457D-AE8B-A3ADBD1C67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69710C-6A8F-42DD-8DF5-32C7316C1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D7BF3-8B58-4233-83F0-BCE9A44D1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E5451-A9E6-46A6-9C1C-818DDBE2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6C7C6-2FCB-4016-BE77-3223BE3A4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E9FE2-5EB6-44D4-AEF9-FB1D74613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7C392-C6C6-474E-B885-25AC76E49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76F54-0CE1-4791-AC9A-5A7AC41CF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9AF5-407B-4D00-841C-12AA9B09B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A735C-A2A9-4C17-9E22-B31F95EEA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65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09448-938D-42E8-ABA4-DDF637666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BD703-1B17-4F0E-B00E-AEAA5E740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34E47-04F2-4DAD-B753-7B7E5C1E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9C4BD-05EB-4E2D-BBB5-C0BEEB297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901DF-374D-41DC-A9DF-42A285F8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9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4AA58-5F06-4649-8910-0C956B1B7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899B9-845B-45D0-B9A6-8D7AAA274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878A1-0F0A-4CE0-9D88-3186AA110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2D5013-92CC-470B-8284-D7470622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3C69FA-6ADA-4022-AAE0-E438A1FA9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83E8CB-FEBB-48E4-B8A5-8359EC8B4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0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05882-DE90-4FC2-97C0-4B69AFA12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E141C-A0FA-4DBB-BACC-73F36CB7D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4597C7-309B-4C50-B9E6-60FD256C3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55FEF4-57EC-4031-9F9F-C8B0D620B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8A9400-4A56-4845-A795-C7217865EF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AD2004-9EF3-4205-A503-D250CC5F0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025874-1DA4-44F3-827E-A8C63658F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DA7212-241D-44BE-8D56-17C014574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97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A4295-121E-4AA9-9A8A-E406D5E80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B74839-AFA1-4873-A44E-38D8C5822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E82E55-21E3-499E-BD7B-8FA6B45A1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F9416-06C7-4A7B-9EB1-11B36F622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6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B82C47-EACA-4BF5-979C-3E6A31587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AC9BB1-1630-4E49-8DA2-2552C07C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5C208-57C8-462D-B49E-3491886D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2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C3125-C4E6-4686-9A7B-0A5BA8A8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AD8A6-997D-47F6-88EA-1507DBD0C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68E5D-21F5-4A0F-ADD3-464B3D3A6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D1C8F8-2067-4868-B2B0-2027B4829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C90660-F086-4609-A659-6C36E6BB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3BE962-8E7C-45E0-8966-FB62316CD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0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6BAC2-1569-4AB5-9942-CA0B0C991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BF0F-4394-4030-B55B-2B561BEEFC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D0C317-FE52-4A1D-88CC-FBEBCEF8CF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33D1B-01D7-409A-8AEC-C05A37225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F40250-D4E1-4C1E-8445-9D4D7CD43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CFF69A-A835-4FA9-9814-60F64E91E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5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35CD3-0F0B-4E6E-ABF0-CDDEC9ADD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8759B-F9F7-4E9B-8E1C-80DF6AD90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38C0F-99CF-4DF1-A940-5676F59349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B49EC-D106-4EBB-B624-74FC068228E6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9EADA-B5EF-49A9-B460-15EC7030C2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7DA19-E78C-4309-BBC6-3E8EB02FD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1C41E-2833-44B2-8E86-9057F2DDC9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WID 2001354/2001806:</a:t>
            </a:r>
            <a:br>
              <a:rPr lang="en-US" dirty="0"/>
            </a:br>
            <a:r>
              <a:rPr lang="en-US" dirty="0"/>
              <a:t>5G-VN and IEEE/IETF 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00B801-E14A-4B81-AE09-591014A3C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3498" y="4079875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Jeffrey Zhang</a:t>
            </a:r>
          </a:p>
          <a:p>
            <a:r>
              <a:rPr lang="en-US" sz="3200" dirty="0"/>
              <a:t>Juniper Networks</a:t>
            </a:r>
          </a:p>
        </p:txBody>
      </p:sp>
    </p:spTree>
    <p:extLst>
      <p:ext uri="{BB962C8B-B14F-4D97-AF65-F5344CB8AC3E}">
        <p14:creationId xmlns:p14="http://schemas.microsoft.com/office/powerpoint/2010/main" val="2589329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9A779-571E-47E6-84C9-6D82A1E4E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Slide: Ethernet Multi-homing</a:t>
            </a: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2D2E375D-CCBC-4C85-A11B-6E67A879BF7C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97942C-CA29-4A90-A850-7C47D7F36DD0}"/>
              </a:ext>
            </a:extLst>
          </p:cNvPr>
          <p:cNvSpPr txBox="1"/>
          <p:nvPr/>
        </p:nvSpPr>
        <p:spPr>
          <a:xfrm>
            <a:off x="6104965" y="336240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2E5953-8745-43D2-A5D0-6E08E1F30310}"/>
              </a:ext>
            </a:extLst>
          </p:cNvPr>
          <p:cNvSpPr txBox="1"/>
          <p:nvPr/>
        </p:nvSpPr>
        <p:spPr>
          <a:xfrm>
            <a:off x="7584141" y="2443469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D21D3A-F1AB-4FF5-B876-81E5739106DB}"/>
              </a:ext>
            </a:extLst>
          </p:cNvPr>
          <p:cNvSpPr txBox="1"/>
          <p:nvPr/>
        </p:nvSpPr>
        <p:spPr>
          <a:xfrm>
            <a:off x="7554258" y="5055487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29987A-0A6E-4B8E-9575-3BA658B65EDA}"/>
              </a:ext>
            </a:extLst>
          </p:cNvPr>
          <p:cNvSpPr txBox="1"/>
          <p:nvPr/>
        </p:nvSpPr>
        <p:spPr>
          <a:xfrm>
            <a:off x="7554259" y="4376545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DF3871-8634-4268-BB1A-44F1B5477296}"/>
              </a:ext>
            </a:extLst>
          </p:cNvPr>
          <p:cNvSpPr txBox="1"/>
          <p:nvPr/>
        </p:nvSpPr>
        <p:spPr>
          <a:xfrm>
            <a:off x="11043023" y="292710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6A2BEA-7585-4FE5-9316-F6490B9B372C}"/>
              </a:ext>
            </a:extLst>
          </p:cNvPr>
          <p:cNvSpPr txBox="1"/>
          <p:nvPr/>
        </p:nvSpPr>
        <p:spPr>
          <a:xfrm>
            <a:off x="11043023" y="3608456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78E052-6A30-4589-A4C8-CD8A6E09AE01}"/>
              </a:ext>
            </a:extLst>
          </p:cNvPr>
          <p:cNvSpPr txBox="1"/>
          <p:nvPr/>
        </p:nvSpPr>
        <p:spPr>
          <a:xfrm>
            <a:off x="8577847" y="2927103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EVPN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B5A814-83E2-4337-8D99-954C4F799E4F}"/>
              </a:ext>
            </a:extLst>
          </p:cNvPr>
          <p:cNvCxnSpPr>
            <a:cxnSpLocks/>
            <a:stCxn id="18" idx="0"/>
            <a:endCxn id="41" idx="2"/>
          </p:cNvCxnSpPr>
          <p:nvPr/>
        </p:nvCxnSpPr>
        <p:spPr>
          <a:xfrm flipH="1" flipV="1">
            <a:off x="7865035" y="3954746"/>
            <a:ext cx="1" cy="421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551AE9A-9F6F-42FD-9D10-4F3EFAAD5A10}"/>
              </a:ext>
            </a:extLst>
          </p:cNvPr>
          <p:cNvCxnSpPr>
            <a:cxnSpLocks/>
            <a:stCxn id="75" idx="3"/>
            <a:endCxn id="19" idx="1"/>
          </p:cNvCxnSpPr>
          <p:nvPr/>
        </p:nvCxnSpPr>
        <p:spPr>
          <a:xfrm>
            <a:off x="10554448" y="3096380"/>
            <a:ext cx="488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6DFAC-DD7C-452A-A09D-069338A2FF09}"/>
              </a:ext>
            </a:extLst>
          </p:cNvPr>
          <p:cNvCxnSpPr>
            <a:cxnSpLocks/>
            <a:stCxn id="15" idx="3"/>
            <a:endCxn id="16" idx="2"/>
          </p:cNvCxnSpPr>
          <p:nvPr/>
        </p:nvCxnSpPr>
        <p:spPr>
          <a:xfrm flipV="1">
            <a:off x="6726518" y="2782023"/>
            <a:ext cx="1168400" cy="765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F5D9084-172A-4F46-981E-195BA6D53F24}"/>
              </a:ext>
            </a:extLst>
          </p:cNvPr>
          <p:cNvCxnSpPr>
            <a:stCxn id="20" idx="0"/>
            <a:endCxn id="19" idx="2"/>
          </p:cNvCxnSpPr>
          <p:nvPr/>
        </p:nvCxnSpPr>
        <p:spPr>
          <a:xfrm flipV="1">
            <a:off x="11353800" y="3265657"/>
            <a:ext cx="0" cy="342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CA198C-911D-46DD-8CE5-838FFE3124BA}"/>
              </a:ext>
            </a:extLst>
          </p:cNvPr>
          <p:cNvCxnSpPr>
            <a:stCxn id="18" idx="2"/>
            <a:endCxn id="17" idx="0"/>
          </p:cNvCxnSpPr>
          <p:nvPr/>
        </p:nvCxnSpPr>
        <p:spPr>
          <a:xfrm flipH="1">
            <a:off x="7865035" y="4715099"/>
            <a:ext cx="1" cy="340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E94A9F9-3B24-4483-B12C-2FE4A2176E1B}"/>
              </a:ext>
            </a:extLst>
          </p:cNvPr>
          <p:cNvSpPr txBox="1"/>
          <p:nvPr/>
        </p:nvSpPr>
        <p:spPr>
          <a:xfrm>
            <a:off x="10554447" y="2782023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65FA8EC-95C5-4714-AE3A-E7ED1E15952E}"/>
              </a:ext>
            </a:extLst>
          </p:cNvPr>
          <p:cNvSpPr txBox="1"/>
          <p:nvPr/>
        </p:nvSpPr>
        <p:spPr>
          <a:xfrm>
            <a:off x="7468809" y="4002766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723DE26-8360-4DCE-98C0-EFD3A24F9D55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6726518" y="3547071"/>
            <a:ext cx="827741" cy="998751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8FF991F1-3E9F-486A-BBE4-109EBBD35A0A}"/>
              </a:ext>
            </a:extLst>
          </p:cNvPr>
          <p:cNvSpPr txBox="1"/>
          <p:nvPr/>
        </p:nvSpPr>
        <p:spPr>
          <a:xfrm>
            <a:off x="7554258" y="3616192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8696006-4A38-4400-905C-297450CD86A6}"/>
              </a:ext>
            </a:extLst>
          </p:cNvPr>
          <p:cNvSpPr/>
          <p:nvPr/>
        </p:nvSpPr>
        <p:spPr>
          <a:xfrm>
            <a:off x="6902824" y="3164547"/>
            <a:ext cx="134471" cy="929335"/>
          </a:xfrm>
          <a:prstGeom prst="ellipse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4B9C32-EC24-42A7-9EC2-FD44E177081B}"/>
              </a:ext>
            </a:extLst>
          </p:cNvPr>
          <p:cNvSpPr txBox="1"/>
          <p:nvPr/>
        </p:nvSpPr>
        <p:spPr>
          <a:xfrm>
            <a:off x="6237697" y="4145712"/>
            <a:ext cx="1113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LAG - all-active</a:t>
            </a:r>
          </a:p>
          <a:p>
            <a:r>
              <a:rPr lang="en-US" sz="1200" dirty="0"/>
              <a:t>multihoming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2D49556-D4D5-48E6-BC81-9AF3A13C6C23}"/>
              </a:ext>
            </a:extLst>
          </p:cNvPr>
          <p:cNvCxnSpPr/>
          <p:nvPr/>
        </p:nvCxnSpPr>
        <p:spPr>
          <a:xfrm>
            <a:off x="8133976" y="2927103"/>
            <a:ext cx="0" cy="501897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EF32F31-FE17-4F84-8D0D-0DE81141F213}"/>
              </a:ext>
            </a:extLst>
          </p:cNvPr>
          <p:cNvCxnSpPr/>
          <p:nvPr/>
        </p:nvCxnSpPr>
        <p:spPr>
          <a:xfrm>
            <a:off x="8289365" y="2824159"/>
            <a:ext cx="1524000" cy="16891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BA8C913B-2465-4ED4-B6D7-C692BE7D1882}"/>
              </a:ext>
            </a:extLst>
          </p:cNvPr>
          <p:cNvCxnSpPr/>
          <p:nvPr/>
        </p:nvCxnSpPr>
        <p:spPr>
          <a:xfrm>
            <a:off x="8074212" y="4002766"/>
            <a:ext cx="0" cy="33855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4A6E278-5949-468C-8832-B0A24F276033}"/>
              </a:ext>
            </a:extLst>
          </p:cNvPr>
          <p:cNvCxnSpPr/>
          <p:nvPr/>
        </p:nvCxnSpPr>
        <p:spPr>
          <a:xfrm>
            <a:off x="8074212" y="4716933"/>
            <a:ext cx="0" cy="33855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E3571D5-EED1-4F9B-9B09-22BF3A4DC575}"/>
              </a:ext>
            </a:extLst>
          </p:cNvPr>
          <p:cNvCxnSpPr>
            <a:cxnSpLocks/>
          </p:cNvCxnSpPr>
          <p:nvPr/>
        </p:nvCxnSpPr>
        <p:spPr>
          <a:xfrm flipH="1" flipV="1">
            <a:off x="7074909" y="3839291"/>
            <a:ext cx="401656" cy="475721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DF3AE0B-6856-4BB9-9187-4EB1026547C2}"/>
              </a:ext>
            </a:extLst>
          </p:cNvPr>
          <p:cNvCxnSpPr>
            <a:cxnSpLocks/>
          </p:cNvCxnSpPr>
          <p:nvPr/>
        </p:nvCxnSpPr>
        <p:spPr>
          <a:xfrm flipV="1">
            <a:off x="7135906" y="2851144"/>
            <a:ext cx="435055" cy="313403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8C7BAE04-418E-46F2-BFA9-89D799FB0A3C}"/>
              </a:ext>
            </a:extLst>
          </p:cNvPr>
          <p:cNvSpPr txBox="1"/>
          <p:nvPr/>
        </p:nvSpPr>
        <p:spPr>
          <a:xfrm>
            <a:off x="325147" y="2175114"/>
            <a:ext cx="54130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UE1 is multi-homed to PE1 (wireline) and UPF2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All-active multihoming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Some flows go PE1 while some to UPF2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broadcast/multicast frame is sent to PE1 then PE2/PE3 then UPF2/UPF3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UPF2 will send traffic to UE2 and back to UE1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UPF2 can’t block traffic based on source mac address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/>
              <a:t>Traffic </a:t>
            </a:r>
            <a:r>
              <a:rPr lang="en-US" sz="1600" dirty="0"/>
              <a:t>could be from a device behind UE1 and unknown to UPF2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UPF2 learning the source mac could also be delayed for many reasons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If UPF2 is integrated into PE2, EVPN procedures will prevent traffic from being sent back to UE1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0209132-3EAA-41EE-BFF0-C8F6B546C43B}"/>
              </a:ext>
            </a:extLst>
          </p:cNvPr>
          <p:cNvSpPr txBox="1"/>
          <p:nvPr/>
        </p:nvSpPr>
        <p:spPr>
          <a:xfrm>
            <a:off x="10035722" y="2927103"/>
            <a:ext cx="518726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PE3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946940E-81CC-47B3-9645-1C4C047E4E84}"/>
              </a:ext>
            </a:extLst>
          </p:cNvPr>
          <p:cNvCxnSpPr/>
          <p:nvPr/>
        </p:nvCxnSpPr>
        <p:spPr>
          <a:xfrm>
            <a:off x="10680569" y="3164547"/>
            <a:ext cx="295788" cy="0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BCF7B2-B42C-4AA0-970C-3375378734EE}"/>
              </a:ext>
            </a:extLst>
          </p:cNvPr>
          <p:cNvCxnSpPr/>
          <p:nvPr/>
        </p:nvCxnSpPr>
        <p:spPr>
          <a:xfrm>
            <a:off x="11181144" y="3362405"/>
            <a:ext cx="0" cy="184666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85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D2045-CD03-4DB0-8B14-E329F37B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134FE-C9A2-415F-A8FC-E38907C55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5G LAN-type Services</a:t>
            </a:r>
          </a:p>
          <a:p>
            <a:pPr lvl="1"/>
            <a:r>
              <a:rPr lang="en-US" dirty="0"/>
              <a:t>For IP/Ethernet virtual network services</a:t>
            </a:r>
          </a:p>
          <a:p>
            <a:pPr lvl="2"/>
            <a:r>
              <a:rPr lang="en-US" dirty="0"/>
              <a:t>IP or Ethernet PDU Session</a:t>
            </a:r>
          </a:p>
          <a:p>
            <a:pPr lvl="1"/>
            <a:r>
              <a:rPr lang="en-US" dirty="0"/>
              <a:t>Each virtual network is referred to as a 5G-VN (group)</a:t>
            </a:r>
          </a:p>
          <a:p>
            <a:r>
              <a:rPr lang="en-US" dirty="0"/>
              <a:t>Currently two models of group communication</a:t>
            </a:r>
          </a:p>
          <a:p>
            <a:pPr lvl="1"/>
            <a:r>
              <a:rPr lang="en-US" dirty="0"/>
              <a:t>Forwarding based on SMF-programmed PDR/FAR</a:t>
            </a:r>
          </a:p>
          <a:p>
            <a:pPr lvl="2"/>
            <a:r>
              <a:rPr lang="en-US" dirty="0"/>
              <a:t>5.8.2.13.1, 5.8.2.13.2, 5.8.2.13.3.2</a:t>
            </a:r>
          </a:p>
          <a:p>
            <a:pPr lvl="1"/>
            <a:r>
              <a:rPr lang="en-US" b="1" i="1" dirty="0"/>
              <a:t>UPF autonomous forwarding based on learnt IP/MAC routes</a:t>
            </a:r>
          </a:p>
          <a:p>
            <a:pPr lvl="2"/>
            <a:r>
              <a:rPr lang="en-US" dirty="0"/>
              <a:t>5.8.2.5.3, 5.8.2.13.3.1, S2-2001673</a:t>
            </a:r>
          </a:p>
          <a:p>
            <a:pPr lvl="2"/>
            <a:r>
              <a:rPr lang="en-US" dirty="0"/>
              <a:t>Referred to as </a:t>
            </a:r>
            <a:r>
              <a:rPr lang="en-US" b="1" i="1" dirty="0"/>
              <a:t>routing/switching </a:t>
            </a:r>
            <a:r>
              <a:rPr lang="en-US" dirty="0"/>
              <a:t>model</a:t>
            </a:r>
          </a:p>
          <a:p>
            <a:pPr lvl="3"/>
            <a:r>
              <a:rPr lang="en-US" dirty="0"/>
              <a:t>PDU sessions treated as logical interfaces of a router/switch instance for the 5G-VN</a:t>
            </a:r>
          </a:p>
          <a:p>
            <a:pPr lvl="3"/>
            <a:r>
              <a:rPr lang="en-US" dirty="0"/>
              <a:t>N6 interfaces also belong to the router/switch instance</a:t>
            </a:r>
          </a:p>
        </p:txBody>
      </p:sp>
    </p:spTree>
    <p:extLst>
      <p:ext uri="{BB962C8B-B14F-4D97-AF65-F5344CB8AC3E}">
        <p14:creationId xmlns:p14="http://schemas.microsoft.com/office/powerpoint/2010/main" val="13224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5F48C-291C-466A-9201-D73F6D37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 2001354 </a:t>
            </a:r>
            <a:r>
              <a:rPr lang="en-US" sz="3600" dirty="0">
                <a:sym typeface="Wingdings" panose="05000000000000000000" pitchFamily="2" charset="2"/>
              </a:rPr>
              <a:t></a:t>
            </a:r>
            <a:r>
              <a:rPr lang="en-US" dirty="0"/>
              <a:t> 2001806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D1238-831D-4623-9BF3-C01CDB47B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</a:t>
            </a:r>
            <a:r>
              <a:rPr lang="en-US" b="1" i="1" dirty="0"/>
              <a:t>routing/switching </a:t>
            </a:r>
            <a:r>
              <a:rPr lang="en-US" dirty="0"/>
              <a:t>model</a:t>
            </a:r>
          </a:p>
          <a:p>
            <a:pPr lvl="1"/>
            <a:r>
              <a:rPr lang="en-US" i="1" dirty="0"/>
              <a:t>The PDR/FAR-based model can independently evolve</a:t>
            </a:r>
          </a:p>
          <a:p>
            <a:r>
              <a:rPr lang="en-US" dirty="0"/>
              <a:t>Motivations</a:t>
            </a:r>
          </a:p>
          <a:p>
            <a:pPr lvl="1"/>
            <a:r>
              <a:rPr lang="en-US" dirty="0"/>
              <a:t>Removes current limitations</a:t>
            </a:r>
          </a:p>
          <a:p>
            <a:pPr lvl="1"/>
            <a:r>
              <a:rPr lang="en-US" dirty="0"/>
              <a:t>Optimize group communications</a:t>
            </a:r>
          </a:p>
          <a:p>
            <a:pPr lvl="1"/>
            <a:r>
              <a:rPr lang="en-US" dirty="0"/>
              <a:t>Reuse existing/future features/optimizations of wireline IEEE/IETF solutions</a:t>
            </a:r>
          </a:p>
          <a:p>
            <a:pPr lvl="2"/>
            <a:r>
              <a:rPr lang="en-US" dirty="0"/>
              <a:t>A service level, 5G-VN is no different from IP/E-VPN</a:t>
            </a:r>
          </a:p>
          <a:p>
            <a:pPr lvl="2"/>
            <a:r>
              <a:rPr lang="en-US" dirty="0"/>
              <a:t>Good for 3GPP, operators, and vendors</a:t>
            </a:r>
          </a:p>
        </p:txBody>
      </p:sp>
    </p:spTree>
    <p:extLst>
      <p:ext uri="{BB962C8B-B14F-4D97-AF65-F5344CB8AC3E}">
        <p14:creationId xmlns:p14="http://schemas.microsoft.com/office/powerpoint/2010/main" val="281137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794F0-618F-45AA-99CD-53632E80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9149"/>
            <a:ext cx="10515600" cy="1325563"/>
          </a:xfrm>
        </p:spPr>
        <p:txBody>
          <a:bodyPr/>
          <a:lstStyle/>
          <a:p>
            <a:r>
              <a:rPr lang="en-US" dirty="0"/>
              <a:t>Enhancement 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A1F4D-9ACC-4CF1-B71C-C4DE287C5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9577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When not using UPF-UPF tunneling</a:t>
            </a:r>
          </a:p>
          <a:p>
            <a:pPr lvl="1"/>
            <a:r>
              <a:rPr lang="en-US" dirty="0"/>
              <a:t>N6 interface could connect to a DN instantiated by IP/E-VPN</a:t>
            </a:r>
          </a:p>
          <a:p>
            <a:r>
              <a:rPr lang="en-US" dirty="0"/>
              <a:t>For an Ethernet 5G-VN, the </a:t>
            </a:r>
            <a:r>
              <a:rPr lang="en-US" b="1" i="1" dirty="0"/>
              <a:t>switch is IEEE compatible</a:t>
            </a:r>
          </a:p>
          <a:p>
            <a:pPr lvl="1"/>
            <a:r>
              <a:rPr lang="en-US" dirty="0"/>
              <a:t>Use STP or other methods to prevent looping</a:t>
            </a:r>
          </a:p>
          <a:p>
            <a:pPr lvl="1"/>
            <a:r>
              <a:rPr lang="en-US" dirty="0"/>
              <a:t>Based on study in S2-1905040</a:t>
            </a:r>
          </a:p>
          <a:p>
            <a:r>
              <a:rPr lang="en-US" altLang="zh-CN" b="1" i="1" dirty="0"/>
              <a:t>Explicitly calling out routing/switching</a:t>
            </a:r>
            <a:r>
              <a:rPr lang="en-US" altLang="zh-CN" dirty="0"/>
              <a:t> to allow routing/switching related features and optimizations</a:t>
            </a:r>
          </a:p>
          <a:p>
            <a:pPr lvl="1"/>
            <a:r>
              <a:rPr lang="en-US" dirty="0"/>
              <a:t>E.g. multicast optimizations based on IGMP/PIM routing/snooping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633D040E-9575-49D5-A13E-73CA1A4C2096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C8B335-E9A2-4BBF-826A-7BD92CBC143B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60EDA4-55A3-4052-8119-C666BCD8410C}"/>
              </a:ext>
            </a:extLst>
          </p:cNvPr>
          <p:cNvSpPr txBox="1"/>
          <p:nvPr/>
        </p:nvSpPr>
        <p:spPr>
          <a:xfrm>
            <a:off x="6687670" y="2521478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9B8475-3EA3-44CF-B1B9-8D7404166DF9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94CA51-0F41-4A6B-9D38-651FCC0BB215}"/>
              </a:ext>
            </a:extLst>
          </p:cNvPr>
          <p:cNvSpPr txBox="1"/>
          <p:nvPr/>
        </p:nvSpPr>
        <p:spPr>
          <a:xfrm>
            <a:off x="7554259" y="391640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DE9612-D604-4170-8C1C-ED91B93CF026}"/>
              </a:ext>
            </a:extLst>
          </p:cNvPr>
          <p:cNvSpPr txBox="1"/>
          <p:nvPr/>
        </p:nvSpPr>
        <p:spPr>
          <a:xfrm>
            <a:off x="10608236" y="2973270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5581C2-0259-46C4-A8EC-BD72001E9F98}"/>
              </a:ext>
            </a:extLst>
          </p:cNvPr>
          <p:cNvSpPr txBox="1"/>
          <p:nvPr/>
        </p:nvSpPr>
        <p:spPr>
          <a:xfrm>
            <a:off x="10608236" y="3654623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7FD66F-80F9-41E0-B619-1880F059423E}"/>
              </a:ext>
            </a:extLst>
          </p:cNvPr>
          <p:cNvSpPr txBox="1"/>
          <p:nvPr/>
        </p:nvSpPr>
        <p:spPr>
          <a:xfrm>
            <a:off x="8693912" y="275635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A1890F-9402-45B3-8771-D3C6753CB540}"/>
              </a:ext>
            </a:extLst>
          </p:cNvPr>
          <p:cNvCxnSpPr>
            <a:stCxn id="7" idx="3"/>
            <a:endCxn id="4" idx="2"/>
          </p:cNvCxnSpPr>
          <p:nvPr/>
        </p:nvCxnSpPr>
        <p:spPr>
          <a:xfrm>
            <a:off x="7309223" y="2690755"/>
            <a:ext cx="455688" cy="452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264E41-D9E1-4F0E-928E-8522B2608B2B}"/>
              </a:ext>
            </a:extLst>
          </p:cNvPr>
          <p:cNvCxnSpPr>
            <a:stCxn id="10" idx="0"/>
          </p:cNvCxnSpPr>
          <p:nvPr/>
        </p:nvCxnSpPr>
        <p:spPr>
          <a:xfrm flipV="1">
            <a:off x="7865036" y="3547071"/>
            <a:ext cx="59764" cy="369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F42A48C-DFAE-4665-90F5-0CDE14FD889A}"/>
              </a:ext>
            </a:extLst>
          </p:cNvPr>
          <p:cNvCxnSpPr>
            <a:cxnSpLocks/>
            <a:stCxn id="4" idx="0"/>
            <a:endCxn id="11" idx="1"/>
          </p:cNvCxnSpPr>
          <p:nvPr/>
        </p:nvCxnSpPr>
        <p:spPr>
          <a:xfrm flipV="1">
            <a:off x="10157998" y="3142547"/>
            <a:ext cx="450238" cy="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BCE6437-F214-47B4-804D-0A6D9B90E9C8}"/>
              </a:ext>
            </a:extLst>
          </p:cNvPr>
          <p:cNvCxnSpPr>
            <a:stCxn id="6" idx="2"/>
            <a:endCxn id="7" idx="0"/>
          </p:cNvCxnSpPr>
          <p:nvPr/>
        </p:nvCxnSpPr>
        <p:spPr>
          <a:xfrm>
            <a:off x="6998447" y="2217272"/>
            <a:ext cx="0" cy="304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F44424-09F5-4863-9F6C-CF07E3080E43}"/>
              </a:ext>
            </a:extLst>
          </p:cNvPr>
          <p:cNvCxnSpPr>
            <a:stCxn id="12" idx="0"/>
            <a:endCxn id="11" idx="2"/>
          </p:cNvCxnSpPr>
          <p:nvPr/>
        </p:nvCxnSpPr>
        <p:spPr>
          <a:xfrm flipV="1">
            <a:off x="10919013" y="3311824"/>
            <a:ext cx="0" cy="342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701FDE-33E3-4122-BB80-40D3EB41EF11}"/>
              </a:ext>
            </a:extLst>
          </p:cNvPr>
          <p:cNvCxnSpPr>
            <a:stCxn id="10" idx="2"/>
            <a:endCxn id="9" idx="0"/>
          </p:cNvCxnSpPr>
          <p:nvPr/>
        </p:nvCxnSpPr>
        <p:spPr>
          <a:xfrm flipH="1">
            <a:off x="7865035" y="4254957"/>
            <a:ext cx="1" cy="340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8A67954-92EE-4994-83B2-2252FC23E971}"/>
              </a:ext>
            </a:extLst>
          </p:cNvPr>
          <p:cNvSpPr txBox="1"/>
          <p:nvPr/>
        </p:nvSpPr>
        <p:spPr>
          <a:xfrm>
            <a:off x="7266819" y="2825684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ACD037-2021-4DB4-8078-91F191BA4BF8}"/>
              </a:ext>
            </a:extLst>
          </p:cNvPr>
          <p:cNvSpPr txBox="1"/>
          <p:nvPr/>
        </p:nvSpPr>
        <p:spPr>
          <a:xfrm>
            <a:off x="10186326" y="2773215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9872959-4A79-4935-BA79-34EB764DFECD}"/>
              </a:ext>
            </a:extLst>
          </p:cNvPr>
          <p:cNvSpPr txBox="1"/>
          <p:nvPr/>
        </p:nvSpPr>
        <p:spPr>
          <a:xfrm>
            <a:off x="7452660" y="3541363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</p:spTree>
    <p:extLst>
      <p:ext uri="{BB962C8B-B14F-4D97-AF65-F5344CB8AC3E}">
        <p14:creationId xmlns:p14="http://schemas.microsoft.com/office/powerpoint/2010/main" val="3309339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E481B-8927-4961-92CF-18110B115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#2a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3608B-1415-4F66-93E2-CABAD7D58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123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using UPF-UPF tunneling</a:t>
            </a:r>
          </a:p>
          <a:p>
            <a:r>
              <a:rPr lang="en-US" dirty="0"/>
              <a:t>N19 tunnels treated as N6 interfaces</a:t>
            </a:r>
          </a:p>
          <a:p>
            <a:pPr lvl="1"/>
            <a:r>
              <a:rPr lang="en-US" dirty="0"/>
              <a:t>i.e. as logical interfaces of router/switch instance for the 5G-VN</a:t>
            </a:r>
          </a:p>
          <a:p>
            <a:pPr lvl="1"/>
            <a:r>
              <a:rPr lang="en-US" b="1" i="1" dirty="0"/>
              <a:t>MAC learning on N19 tunnels</a:t>
            </a:r>
          </a:p>
          <a:p>
            <a:pPr lvl="1"/>
            <a:r>
              <a:rPr lang="en-US" dirty="0"/>
              <a:t>Similar to #1</a:t>
            </a:r>
          </a:p>
          <a:p>
            <a:r>
              <a:rPr lang="en-US" dirty="0"/>
              <a:t>Use STP to prevent looping among more than two UPFs</a:t>
            </a:r>
          </a:p>
          <a:p>
            <a:pPr lvl="1"/>
            <a:r>
              <a:rPr lang="en-US" dirty="0"/>
              <a:t>sub-optimal UPF-UPF traffic</a:t>
            </a:r>
          </a:p>
          <a:p>
            <a:r>
              <a:rPr lang="en-US" dirty="0"/>
              <a:t>Loop prevention alternative: N19 traffic not forwarded back to N19</a:t>
            </a:r>
          </a:p>
          <a:p>
            <a:pPr lvl="1"/>
            <a:r>
              <a:rPr lang="en-US" dirty="0"/>
              <a:t>This is then similar to E-VPN</a:t>
            </a:r>
          </a:p>
          <a:p>
            <a:endParaRPr lang="en-US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9493E72D-3A79-41A5-8D5E-8C515F2D7A89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7219-0065-47A0-8B0A-4DB214863B1A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13B9A-9541-4403-A895-240C958A88FE}"/>
              </a:ext>
            </a:extLst>
          </p:cNvPr>
          <p:cNvSpPr txBox="1"/>
          <p:nvPr/>
        </p:nvSpPr>
        <p:spPr>
          <a:xfrm>
            <a:off x="7494494" y="260304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3188D7-627B-4F67-8B8D-506BF80E614D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38B23-974B-4F67-AC55-C8A780A82E54}"/>
              </a:ext>
            </a:extLst>
          </p:cNvPr>
          <p:cNvSpPr txBox="1"/>
          <p:nvPr/>
        </p:nvSpPr>
        <p:spPr>
          <a:xfrm>
            <a:off x="7865035" y="3662740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EC126-FC49-4FF0-B166-4E28138AAA65}"/>
              </a:ext>
            </a:extLst>
          </p:cNvPr>
          <p:cNvSpPr txBox="1"/>
          <p:nvPr/>
        </p:nvSpPr>
        <p:spPr>
          <a:xfrm>
            <a:off x="9986682" y="2865076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1A13FF-D295-4135-904E-BB9BDA976461}"/>
              </a:ext>
            </a:extLst>
          </p:cNvPr>
          <p:cNvSpPr txBox="1"/>
          <p:nvPr/>
        </p:nvSpPr>
        <p:spPr>
          <a:xfrm>
            <a:off x="10608236" y="3654623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D5DCB15-B1DB-494A-B5E6-24CBF68F29DA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6998447" y="2217272"/>
            <a:ext cx="806824" cy="3857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ADF600F-C472-4D41-A292-BC6ACFEEED04}"/>
              </a:ext>
            </a:extLst>
          </p:cNvPr>
          <p:cNvCxnSpPr>
            <a:stCxn id="10" idx="0"/>
            <a:endCxn id="9" idx="2"/>
          </p:cNvCxnSpPr>
          <p:nvPr/>
        </p:nvCxnSpPr>
        <p:spPr>
          <a:xfrm flipH="1" flipV="1">
            <a:off x="10297459" y="3203630"/>
            <a:ext cx="621554" cy="450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0407F8-9ACC-4367-A418-BC0910D876E4}"/>
              </a:ext>
            </a:extLst>
          </p:cNvPr>
          <p:cNvCxnSpPr>
            <a:stCxn id="8" idx="2"/>
            <a:endCxn id="7" idx="0"/>
          </p:cNvCxnSpPr>
          <p:nvPr/>
        </p:nvCxnSpPr>
        <p:spPr>
          <a:xfrm flipH="1">
            <a:off x="7865035" y="4001294"/>
            <a:ext cx="310777" cy="594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C746904-68F7-4164-9D1E-CB4F7F842BC8}"/>
              </a:ext>
            </a:extLst>
          </p:cNvPr>
          <p:cNvCxnSpPr>
            <a:stCxn id="6" idx="3"/>
            <a:endCxn id="9" idx="1"/>
          </p:cNvCxnSpPr>
          <p:nvPr/>
        </p:nvCxnSpPr>
        <p:spPr>
          <a:xfrm>
            <a:off x="8116047" y="2772320"/>
            <a:ext cx="1870635" cy="2620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7BF660-439D-4B14-8860-2622D9A82FBA}"/>
              </a:ext>
            </a:extLst>
          </p:cNvPr>
          <p:cNvCxnSpPr>
            <a:stCxn id="6" idx="3"/>
            <a:endCxn id="8" idx="0"/>
          </p:cNvCxnSpPr>
          <p:nvPr/>
        </p:nvCxnSpPr>
        <p:spPr>
          <a:xfrm>
            <a:off x="8116047" y="2772320"/>
            <a:ext cx="59765" cy="890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5876856-3443-4CB5-9892-CE01AE15D799}"/>
              </a:ext>
            </a:extLst>
          </p:cNvPr>
          <p:cNvCxnSpPr>
            <a:stCxn id="8" idx="0"/>
            <a:endCxn id="9" idx="1"/>
          </p:cNvCxnSpPr>
          <p:nvPr/>
        </p:nvCxnSpPr>
        <p:spPr>
          <a:xfrm flipV="1">
            <a:off x="8175812" y="3034353"/>
            <a:ext cx="1810870" cy="628387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9D196CE-4285-427D-9331-3D7588B6D7DA}"/>
              </a:ext>
            </a:extLst>
          </p:cNvPr>
          <p:cNvSpPr txBox="1"/>
          <p:nvPr/>
        </p:nvSpPr>
        <p:spPr>
          <a:xfrm>
            <a:off x="8779459" y="346694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50D31A8-C95C-4278-9414-DF3A7BCE21BC}"/>
              </a:ext>
            </a:extLst>
          </p:cNvPr>
          <p:cNvSpPr txBox="1"/>
          <p:nvPr/>
        </p:nvSpPr>
        <p:spPr>
          <a:xfrm>
            <a:off x="8080212" y="275262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N19</a:t>
            </a:r>
          </a:p>
        </p:txBody>
      </p:sp>
    </p:spTree>
    <p:extLst>
      <p:ext uri="{BB962C8B-B14F-4D97-AF65-F5344CB8AC3E}">
        <p14:creationId xmlns:p14="http://schemas.microsoft.com/office/powerpoint/2010/main" val="37950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EDC71-B94C-4A33-9DF7-AE801E760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#2b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191A5-E81D-4969-9B56-BDAB8E6C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64529" cy="4351338"/>
          </a:xfrm>
        </p:spPr>
        <p:txBody>
          <a:bodyPr/>
          <a:lstStyle/>
          <a:p>
            <a:r>
              <a:rPr lang="en-US" dirty="0"/>
              <a:t>Integrating with IP/E-VPN</a:t>
            </a:r>
          </a:p>
          <a:p>
            <a:pPr lvl="1"/>
            <a:r>
              <a:rPr lang="en-US" dirty="0"/>
              <a:t>UPFs become IP/E-VPN PEs</a:t>
            </a:r>
          </a:p>
          <a:p>
            <a:pPr lvl="1"/>
            <a:r>
              <a:rPr lang="en-US" dirty="0"/>
              <a:t>PDU sessions and N6 interfaces are interfaces of IP/MAC VRFs/BDs on PEs</a:t>
            </a:r>
          </a:p>
          <a:p>
            <a:pPr lvl="2"/>
            <a:r>
              <a:rPr lang="en-US" dirty="0"/>
              <a:t>A VRF/BD is a router/switch instance for a 5G-VN</a:t>
            </a:r>
          </a:p>
          <a:p>
            <a:pPr lvl="1"/>
            <a:r>
              <a:rPr lang="en-US" dirty="0"/>
              <a:t>UPF-UPF tunneling managed by IP/E-VPN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1ED7CB40-59DC-418E-9CB0-672B7D46E341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808541-C932-4972-9BF6-E3C6CDE3E503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39BA47-9002-43F5-9B58-DEB7640DFF84}"/>
              </a:ext>
            </a:extLst>
          </p:cNvPr>
          <p:cNvSpPr txBox="1"/>
          <p:nvPr/>
        </p:nvSpPr>
        <p:spPr>
          <a:xfrm>
            <a:off x="7374963" y="2502799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PE1/</a:t>
            </a:r>
          </a:p>
          <a:p>
            <a:r>
              <a:rPr lang="en-US" sz="1600" dirty="0"/>
              <a:t>UPF1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893F0-2EC7-4C56-A18D-158B13DBCF10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EF0B08-D9AA-4828-A57B-DE344A5D6EB7}"/>
              </a:ext>
            </a:extLst>
          </p:cNvPr>
          <p:cNvSpPr txBox="1"/>
          <p:nvPr/>
        </p:nvSpPr>
        <p:spPr>
          <a:xfrm>
            <a:off x="7865035" y="3662740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PE2/</a:t>
            </a:r>
          </a:p>
          <a:p>
            <a:r>
              <a:rPr lang="en-US" sz="1600" dirty="0"/>
              <a:t>UPF2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08183-988D-4410-AD9E-6E01079ADA6E}"/>
              </a:ext>
            </a:extLst>
          </p:cNvPr>
          <p:cNvSpPr txBox="1"/>
          <p:nvPr/>
        </p:nvSpPr>
        <p:spPr>
          <a:xfrm>
            <a:off x="10112188" y="2714782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PE3/</a:t>
            </a:r>
          </a:p>
          <a:p>
            <a:r>
              <a:rPr lang="en-US" sz="1600" dirty="0"/>
              <a:t>UPF3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BD25B4-ADCA-4946-9FA0-E1524A9DDDF1}"/>
              </a:ext>
            </a:extLst>
          </p:cNvPr>
          <p:cNvSpPr txBox="1"/>
          <p:nvPr/>
        </p:nvSpPr>
        <p:spPr>
          <a:xfrm>
            <a:off x="10647082" y="3694331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72AE873-44C7-4E1D-B6A5-9BCF1A8ECCF2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6998447" y="2217272"/>
            <a:ext cx="687293" cy="285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A810D4-FF44-4D17-A572-6D8B3CADDFB9}"/>
              </a:ext>
            </a:extLst>
          </p:cNvPr>
          <p:cNvCxnSpPr>
            <a:stCxn id="10" idx="0"/>
            <a:endCxn id="9" idx="2"/>
          </p:cNvCxnSpPr>
          <p:nvPr/>
        </p:nvCxnSpPr>
        <p:spPr>
          <a:xfrm flipH="1" flipV="1">
            <a:off x="10422965" y="3299557"/>
            <a:ext cx="534894" cy="394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226442-BDBF-4837-B3A6-1B86476CFD60}"/>
              </a:ext>
            </a:extLst>
          </p:cNvPr>
          <p:cNvCxnSpPr>
            <a:stCxn id="8" idx="2"/>
            <a:endCxn id="7" idx="0"/>
          </p:cNvCxnSpPr>
          <p:nvPr/>
        </p:nvCxnSpPr>
        <p:spPr>
          <a:xfrm flipH="1">
            <a:off x="7865035" y="4247515"/>
            <a:ext cx="310777" cy="347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45E3049-B0F8-4838-8C5E-0F569D723017}"/>
              </a:ext>
            </a:extLst>
          </p:cNvPr>
          <p:cNvSpPr txBox="1"/>
          <p:nvPr/>
        </p:nvSpPr>
        <p:spPr>
          <a:xfrm>
            <a:off x="8379010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C4FF96-7605-4EBA-9F2F-86D967FEBC38}"/>
              </a:ext>
            </a:extLst>
          </p:cNvPr>
          <p:cNvCxnSpPr>
            <a:cxnSpLocks/>
            <a:stCxn id="8" idx="2"/>
            <a:endCxn id="19" idx="0"/>
          </p:cNvCxnSpPr>
          <p:nvPr/>
        </p:nvCxnSpPr>
        <p:spPr>
          <a:xfrm>
            <a:off x="8175812" y="4247515"/>
            <a:ext cx="513975" cy="347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7FB6BBD-1C95-450F-913E-7571AAD5E51E}"/>
              </a:ext>
            </a:extLst>
          </p:cNvPr>
          <p:cNvSpPr txBox="1"/>
          <p:nvPr/>
        </p:nvSpPr>
        <p:spPr>
          <a:xfrm>
            <a:off x="8466128" y="422903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9A2DE9-DB0D-4A76-8D29-BDD9DC61093D}"/>
              </a:ext>
            </a:extLst>
          </p:cNvPr>
          <p:cNvSpPr txBox="1"/>
          <p:nvPr/>
        </p:nvSpPr>
        <p:spPr>
          <a:xfrm>
            <a:off x="9834739" y="3699429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CE3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7EFB88E-F0C5-4916-9614-359F3763F650}"/>
              </a:ext>
            </a:extLst>
          </p:cNvPr>
          <p:cNvCxnSpPr>
            <a:cxnSpLocks/>
            <a:stCxn id="9" idx="2"/>
            <a:endCxn id="27" idx="0"/>
          </p:cNvCxnSpPr>
          <p:nvPr/>
        </p:nvCxnSpPr>
        <p:spPr>
          <a:xfrm flipH="1">
            <a:off x="10145516" y="3299557"/>
            <a:ext cx="277449" cy="399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220A062-1A0E-432E-BE20-1C44BC40A5C1}"/>
              </a:ext>
            </a:extLst>
          </p:cNvPr>
          <p:cNvSpPr txBox="1"/>
          <p:nvPr/>
        </p:nvSpPr>
        <p:spPr>
          <a:xfrm>
            <a:off x="9921857" y="3333116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1E73D6-3AE5-49A9-9D72-5A2D45D799BF}"/>
              </a:ext>
            </a:extLst>
          </p:cNvPr>
          <p:cNvSpPr txBox="1"/>
          <p:nvPr/>
        </p:nvSpPr>
        <p:spPr>
          <a:xfrm>
            <a:off x="7684016" y="1812832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CE1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A02CBB-9E0C-435D-93BA-042F060F3794}"/>
              </a:ext>
            </a:extLst>
          </p:cNvPr>
          <p:cNvCxnSpPr>
            <a:cxnSpLocks/>
            <a:stCxn id="6" idx="0"/>
            <a:endCxn id="37" idx="2"/>
          </p:cNvCxnSpPr>
          <p:nvPr/>
        </p:nvCxnSpPr>
        <p:spPr>
          <a:xfrm flipV="1">
            <a:off x="7685740" y="2182164"/>
            <a:ext cx="309053" cy="320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BA99A525-698E-425F-AE3F-CCC63129F736}"/>
              </a:ext>
            </a:extLst>
          </p:cNvPr>
          <p:cNvSpPr txBox="1"/>
          <p:nvPr/>
        </p:nvSpPr>
        <p:spPr>
          <a:xfrm>
            <a:off x="7795041" y="2157815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A0EC5EF-64FC-40BB-95FA-2AE85584790F}"/>
              </a:ext>
            </a:extLst>
          </p:cNvPr>
          <p:cNvSpPr txBox="1"/>
          <p:nvPr/>
        </p:nvSpPr>
        <p:spPr>
          <a:xfrm>
            <a:off x="8432799" y="3007169"/>
            <a:ext cx="1020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IP/E-VPN</a:t>
            </a:r>
          </a:p>
        </p:txBody>
      </p:sp>
    </p:spTree>
    <p:extLst>
      <p:ext uri="{BB962C8B-B14F-4D97-AF65-F5344CB8AC3E}">
        <p14:creationId xmlns:p14="http://schemas.microsoft.com/office/powerpoint/2010/main" val="1168245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3AE95-3C68-4CED-9135-B0AB0A42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33FCC-A46E-4E7F-AD9E-BB59419465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3GPP procedures establish IP/Ethernet PDU sessions for 5G-VNs</a:t>
            </a:r>
          </a:p>
          <a:p>
            <a:r>
              <a:rPr lang="en-US" dirty="0"/>
              <a:t>PDU sessions treated as logical interfaces of:</a:t>
            </a:r>
          </a:p>
          <a:p>
            <a:pPr lvl="1"/>
            <a:r>
              <a:rPr lang="en-US" dirty="0"/>
              <a:t>Standalone router/switch instances on UPFs</a:t>
            </a:r>
          </a:p>
          <a:p>
            <a:pPr lvl="2"/>
            <a:r>
              <a:rPr lang="en-US" dirty="0"/>
              <a:t>#1, #2a</a:t>
            </a:r>
          </a:p>
          <a:p>
            <a:pPr lvl="1"/>
            <a:r>
              <a:rPr lang="en-US" dirty="0"/>
              <a:t>Or, IP/MAC VRFs/BDs on IP/E-VPNs PEs</a:t>
            </a:r>
          </a:p>
          <a:p>
            <a:pPr lvl="2"/>
            <a:r>
              <a:rPr lang="en-US" dirty="0"/>
              <a:t>#2b</a:t>
            </a:r>
          </a:p>
          <a:p>
            <a:r>
              <a:rPr lang="en-US" dirty="0"/>
              <a:t>Routing/switching functionality (w/ or w/o IP/E-VPN) used mainly to determine where to forward traffic based on IP/MAC addresses</a:t>
            </a:r>
          </a:p>
          <a:p>
            <a:pPr lvl="1"/>
            <a:r>
              <a:rPr lang="en-US" dirty="0"/>
              <a:t>PDFs/FARs can still be used for other functions</a:t>
            </a:r>
          </a:p>
          <a:p>
            <a:pPr lvl="2"/>
            <a:r>
              <a:rPr lang="en-US" dirty="0"/>
              <a:t>Reporting, per-UE/flow QoS treatment, etc.</a:t>
            </a:r>
          </a:p>
        </p:txBody>
      </p:sp>
    </p:spTree>
    <p:extLst>
      <p:ext uri="{BB962C8B-B14F-4D97-AF65-F5344CB8AC3E}">
        <p14:creationId xmlns:p14="http://schemas.microsoft.com/office/powerpoint/2010/main" val="2998799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B9424-8045-4C1A-8B65-276FE7C3F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Isn’t #1/#2a enough? Do we really need #2b?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2A93C-AE8F-4322-9DEF-AD6569D08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#1 requires an N6 interface to connect to remote group members via IP/E-VPN</a:t>
            </a:r>
          </a:p>
          <a:p>
            <a:pPr lvl="1"/>
            <a:r>
              <a:rPr lang="en-US" dirty="0"/>
              <a:t>In some scenarios it is desired to integrate UPF and PE w/o using N6</a:t>
            </a:r>
          </a:p>
          <a:p>
            <a:r>
              <a:rPr lang="en-US" dirty="0"/>
              <a:t>#2a with STP leads to sub-optimal forwarding among UPFs</a:t>
            </a:r>
          </a:p>
          <a:p>
            <a:pPr lvl="1"/>
            <a:r>
              <a:rPr lang="en-US" dirty="0"/>
              <a:t>#2a without STP becomes very similar to E-VPN (#2b)</a:t>
            </a:r>
          </a:p>
          <a:p>
            <a:r>
              <a:rPr lang="en-US" dirty="0"/>
              <a:t>#2b is required for some scenarios, to integrate UPF and PE functionality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In other words, why not using IP/E-VPN since:</a:t>
            </a:r>
          </a:p>
          <a:p>
            <a:pPr lvl="1"/>
            <a:endParaRPr lang="en-US" dirty="0"/>
          </a:p>
          <a:p>
            <a:r>
              <a:rPr lang="en-US" dirty="0"/>
              <a:t>Integrating with IP/E-VPN is desired for some scenarios</a:t>
            </a:r>
          </a:p>
          <a:p>
            <a:r>
              <a:rPr lang="en-US" dirty="0"/>
              <a:t>Integrating with IP/E-VPN is required for some scenarios</a:t>
            </a:r>
          </a:p>
          <a:p>
            <a:r>
              <a:rPr lang="en-US" dirty="0"/>
              <a:t>IP/E-VPN is already there</a:t>
            </a:r>
          </a:p>
          <a:p>
            <a:pPr lvl="1"/>
            <a:r>
              <a:rPr lang="en-US" dirty="0"/>
              <a:t>Supported by all major vendors (at least on their wireline product line)</a:t>
            </a:r>
          </a:p>
          <a:p>
            <a:pPr lvl="1"/>
            <a:r>
              <a:rPr lang="en-US" dirty="0"/>
              <a:t>Deployed by many operators including MNOs (e.g. for backhaul)</a:t>
            </a:r>
          </a:p>
          <a:p>
            <a:pPr lvl="1"/>
            <a:r>
              <a:rPr lang="en-US" dirty="0"/>
              <a:t>Features/optimizations can apply for both wireline and wireless deployments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88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E6BB-B321-449D-92DD-BF1EFDE4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23.501 text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B3A59-A380-4FAF-B765-F48F0C4EA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S2-2001807</a:t>
            </a:r>
          </a:p>
          <a:p>
            <a:pPr lvl="1"/>
            <a:r>
              <a:rPr lang="en-US" dirty="0"/>
              <a:t>Minor changes expected based on feedback</a:t>
            </a:r>
          </a:p>
          <a:p>
            <a:r>
              <a:rPr lang="en-US" dirty="0"/>
              <a:t>No need to worry about the detailed wording for now</a:t>
            </a:r>
          </a:p>
          <a:p>
            <a:r>
              <a:rPr lang="en-US" dirty="0"/>
              <a:t>The key for now is to agree this qualifies as a TEI17 item</a:t>
            </a:r>
          </a:p>
          <a:p>
            <a:pPr lvl="1"/>
            <a:r>
              <a:rPr lang="en-US" dirty="0"/>
              <a:t>The concept in the WID</a:t>
            </a:r>
          </a:p>
          <a:p>
            <a:pPr lvl="1"/>
            <a:r>
              <a:rPr lang="en-US" dirty="0"/>
              <a:t>The possibility of reaching consensus</a:t>
            </a:r>
          </a:p>
          <a:p>
            <a:pPr lvl="2"/>
            <a:r>
              <a:rPr lang="en-US" dirty="0"/>
              <a:t>With 0.5 TU online</a:t>
            </a:r>
          </a:p>
          <a:p>
            <a:pPr lvl="2"/>
            <a:r>
              <a:rPr lang="en-US" dirty="0"/>
              <a:t>Plus offline effort</a:t>
            </a:r>
          </a:p>
        </p:txBody>
      </p:sp>
    </p:spTree>
    <p:extLst>
      <p:ext uri="{BB962C8B-B14F-4D97-AF65-F5344CB8AC3E}">
        <p14:creationId xmlns:p14="http://schemas.microsoft.com/office/powerpoint/2010/main" val="3155324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5521</TotalTime>
  <Words>810</Words>
  <Application>Microsoft Office PowerPoint</Application>
  <PresentationFormat>Widescreen</PresentationFormat>
  <Paragraphs>140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WID 2001354/2001806: 5G-VN and IEEE/IETF Solutions</vt:lpstr>
      <vt:lpstr>Background</vt:lpstr>
      <vt:lpstr>WID 2001354  2001806</vt:lpstr>
      <vt:lpstr>Enhancement #1</vt:lpstr>
      <vt:lpstr>Enhancement #2a</vt:lpstr>
      <vt:lpstr>Enhancement #2b</vt:lpstr>
      <vt:lpstr>Simple Summary</vt:lpstr>
      <vt:lpstr>Isn’t #1/#2a enough? Do we really need #2b?</vt:lpstr>
      <vt:lpstr>Proposed 23.501 text changes</vt:lpstr>
      <vt:lpstr>Backup Slide: Ethernet Multi-homing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WID 200354/2011742: 5G-VN and IEEE/IETF Solutions</dc:title>
  <dc:creator>Jeffrey (Zhaohui) Zhang</dc:creator>
  <cp:lastModifiedBy>Jeffrey (Zhaohui) Zhang</cp:lastModifiedBy>
  <cp:revision>10</cp:revision>
  <dcterms:created xsi:type="dcterms:W3CDTF">2020-02-05T19:53:12Z</dcterms:created>
  <dcterms:modified xsi:type="dcterms:W3CDTF">2020-02-12T17:22:29Z</dcterms:modified>
</cp:coreProperties>
</file>